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9" r:id="rId12"/>
  </p:sldIdLst>
  <p:sldSz cx="9144000" cy="5143500" type="screen16x9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  <p:embeddedFont>
      <p:font typeface="Roboto Medium" panose="020B0604020202020204" charset="0"/>
      <p:regular r:id="rId18"/>
      <p:bold r:id="rId19"/>
      <p:italic r:id="rId20"/>
      <p:boldItalic r:id="rId21"/>
    </p:embeddedFont>
    <p:embeddedFont>
      <p:font typeface="Roboto Mono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91">
          <p15:clr>
            <a:srgbClr val="A4A3A4"/>
          </p15:clr>
        </p15:guide>
        <p15:guide id="2" pos="4932">
          <p15:clr>
            <a:srgbClr val="A4A3A4"/>
          </p15:clr>
        </p15:guide>
        <p15:guide id="3" pos="85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0" y="48"/>
      </p:cViewPr>
      <p:guideLst>
        <p:guide orient="horz" pos="2891"/>
        <p:guide pos="4932"/>
        <p:guide pos="85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g8b1f3ed8e0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" name="Google Shape;18;g8b1f3ed8e0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b1f3ed8e0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b1f3ed8e0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b0fa81760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b0fa81760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c6fa3c898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" name="Google Shape;22;gc6fa3c898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c6fa3c898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" name="Google Shape;28;gc6fa3c898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c6fa3c89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c6fa3c89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8b0fa8176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8b0fa8176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b0fa81a4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8b0fa81a4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b0fa81a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b0fa81a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b1f3ed8e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b1f3ed8e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b0fa81a4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b0fa81a4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ndasi Presentation 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hyperlink" Target="https://www.netacad.com/portal/resources/packet-tracer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/>
        </p:nvSpPr>
        <p:spPr>
          <a:xfrm>
            <a:off x="2582375" y="2009300"/>
            <a:ext cx="44715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3400" b="1"/>
              <a:t>TANYA - JAWAB</a:t>
            </a:r>
            <a:endParaRPr sz="3400"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/>
        </p:nvSpPr>
        <p:spPr>
          <a:xfrm>
            <a:off x="4394625" y="1195525"/>
            <a:ext cx="4069500" cy="4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3000">
                <a:solidFill>
                  <a:schemeClr val="accent4"/>
                </a:solidFill>
                <a:latin typeface="Roboto Medium"/>
                <a:ea typeface="Roboto Medium"/>
                <a:cs typeface="Roboto Medium"/>
                <a:sym typeface="Roboto Medium"/>
              </a:rPr>
              <a:t>TERIMA KASIH, SAMPAI JUMPA LAGI!</a:t>
            </a:r>
            <a:endParaRPr sz="3000">
              <a:solidFill>
                <a:schemeClr val="accent4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00" name="Google Shape;100;p21"/>
          <p:cNvSpPr txBox="1"/>
          <p:nvPr/>
        </p:nvSpPr>
        <p:spPr>
          <a:xfrm>
            <a:off x="4394625" y="2066050"/>
            <a:ext cx="39000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500">
                <a:solidFill>
                  <a:srgbClr val="FFFFFF"/>
                </a:solidFill>
                <a:highlight>
                  <a:srgbClr val="000000"/>
                </a:highlight>
              </a:rPr>
              <a:t>JANGAN LUPA </a:t>
            </a:r>
            <a:r>
              <a:rPr lang="id" sz="500" i="1">
                <a:solidFill>
                  <a:srgbClr val="FFFFFF"/>
                </a:solidFill>
                <a:highlight>
                  <a:srgbClr val="000000"/>
                </a:highlight>
              </a:rPr>
              <a:t>LIKE</a:t>
            </a:r>
            <a:r>
              <a:rPr lang="id" sz="500">
                <a:solidFill>
                  <a:srgbClr val="FFFFFF"/>
                </a:solidFill>
                <a:highlight>
                  <a:srgbClr val="000000"/>
                </a:highlight>
              </a:rPr>
              <a:t>, </a:t>
            </a:r>
            <a:r>
              <a:rPr lang="id" sz="500" i="1">
                <a:solidFill>
                  <a:srgbClr val="FFFFFF"/>
                </a:solidFill>
                <a:highlight>
                  <a:srgbClr val="000000"/>
                </a:highlight>
              </a:rPr>
              <a:t>COMMENT, &amp; SUBSCRIBE CHANNEL CALON SARJANA YAAAA</a:t>
            </a:r>
            <a:endParaRPr sz="500" i="1">
              <a:solidFill>
                <a:srgbClr val="FFFFFF"/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/>
          <p:nvPr/>
        </p:nvSpPr>
        <p:spPr>
          <a:xfrm>
            <a:off x="3480450" y="1958850"/>
            <a:ext cx="5384400" cy="6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2000" dirty="0">
                <a:latin typeface="Roboto Mono"/>
                <a:ea typeface="Roboto Mono"/>
                <a:cs typeface="Roboto Mono"/>
                <a:sym typeface="Roboto Mono"/>
              </a:rPr>
              <a:t>“</a:t>
            </a:r>
            <a:r>
              <a:rPr lang="en-US" sz="2000" dirty="0">
                <a:latin typeface="Roboto Mono"/>
                <a:ea typeface="Roboto Mono"/>
                <a:cs typeface="Roboto Mono"/>
                <a:sym typeface="Roboto Mono"/>
              </a:rPr>
              <a:t>Build a basic topology with CPT</a:t>
            </a:r>
            <a:r>
              <a:rPr lang="id" sz="2000" dirty="0">
                <a:latin typeface="Roboto Mono"/>
                <a:ea typeface="Roboto Mono"/>
                <a:cs typeface="Roboto Mono"/>
                <a:sym typeface="Roboto Mono"/>
              </a:rPr>
              <a:t>”</a:t>
            </a:r>
            <a:endParaRPr sz="20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5" name="Google Shape;25;p9"/>
          <p:cNvSpPr txBox="1"/>
          <p:nvPr/>
        </p:nvSpPr>
        <p:spPr>
          <a:xfrm>
            <a:off x="353883" y="2170650"/>
            <a:ext cx="2561703" cy="20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NETWORKING</a:t>
            </a:r>
            <a:endParaRPr sz="2900" dirty="0">
              <a:solidFill>
                <a:srgbClr val="FFFFFF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/>
          <p:nvPr/>
        </p:nvSpPr>
        <p:spPr>
          <a:xfrm>
            <a:off x="2209875" y="349555"/>
            <a:ext cx="3541500" cy="6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Roboto Mono"/>
                <a:ea typeface="Roboto Mono"/>
                <a:cs typeface="Roboto Mono"/>
                <a:sym typeface="Roboto Mono"/>
              </a:rPr>
              <a:t>Ryandhi Wijaya</a:t>
            </a:r>
            <a:endParaRPr sz="29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1" name="Google Shape;31;p10"/>
          <p:cNvSpPr txBox="1"/>
          <p:nvPr/>
        </p:nvSpPr>
        <p:spPr>
          <a:xfrm>
            <a:off x="1347025" y="1312425"/>
            <a:ext cx="28002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dirty="0">
                <a:latin typeface="Roboto Mono"/>
                <a:ea typeface="Roboto Mono"/>
                <a:cs typeface="Roboto Mono"/>
                <a:sym typeface="Roboto Mono"/>
              </a:rPr>
              <a:t>+62-812-9</a:t>
            </a:r>
            <a:r>
              <a:rPr lang="en-US" dirty="0">
                <a:latin typeface="Roboto Mono"/>
                <a:ea typeface="Roboto Mono"/>
                <a:cs typeface="Roboto Mono"/>
                <a:sym typeface="Roboto Mono"/>
              </a:rPr>
              <a:t>699</a:t>
            </a:r>
            <a:r>
              <a:rPr lang="id" dirty="0"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lang="en-US" dirty="0">
                <a:latin typeface="Roboto Mono"/>
                <a:ea typeface="Roboto Mono"/>
                <a:cs typeface="Roboto Mono"/>
                <a:sym typeface="Roboto Mono"/>
              </a:rPr>
              <a:t>88</a:t>
            </a:r>
            <a:r>
              <a:rPr lang="id" dirty="0">
                <a:latin typeface="Roboto Mono"/>
                <a:ea typeface="Roboto Mono"/>
                <a:cs typeface="Roboto Mono"/>
                <a:sym typeface="Roboto Mono"/>
              </a:rPr>
              <a:t>-{00..99}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2" name="Google Shape;32;p10"/>
          <p:cNvSpPr txBox="1"/>
          <p:nvPr/>
        </p:nvSpPr>
        <p:spPr>
          <a:xfrm>
            <a:off x="1347025" y="2063125"/>
            <a:ext cx="3449100" cy="4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Roboto Mono"/>
                <a:ea typeface="Roboto Mono"/>
                <a:cs typeface="Roboto Mono"/>
                <a:sym typeface="Roboto Mono"/>
              </a:rPr>
              <a:t>Cilodong</a:t>
            </a:r>
            <a:r>
              <a:rPr lang="id" dirty="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dirty="0">
                <a:latin typeface="Roboto Mono"/>
                <a:ea typeface="Roboto Mono"/>
                <a:cs typeface="Roboto Mono"/>
                <a:sym typeface="Roboto Mono"/>
              </a:rPr>
              <a:t>Depok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3" name="Google Shape;33;p10"/>
          <p:cNvSpPr txBox="1"/>
          <p:nvPr/>
        </p:nvSpPr>
        <p:spPr>
          <a:xfrm>
            <a:off x="1347025" y="2871725"/>
            <a:ext cx="28989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Roboto Mono"/>
                <a:ea typeface="Roboto Mono"/>
                <a:cs typeface="Roboto Mono"/>
                <a:sym typeface="Roboto Mono"/>
              </a:rPr>
              <a:t>ryandhi</a:t>
            </a:r>
            <a:r>
              <a:rPr lang="id" dirty="0">
                <a:latin typeface="Roboto Mono"/>
                <a:ea typeface="Roboto Mono"/>
                <a:cs typeface="Roboto Mono"/>
                <a:sym typeface="Roboto Mono"/>
              </a:rPr>
              <a:t>@gmail.com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4" name="Google Shape;34;p10"/>
          <p:cNvSpPr txBox="1"/>
          <p:nvPr/>
        </p:nvSpPr>
        <p:spPr>
          <a:xfrm>
            <a:off x="1347025" y="3593475"/>
            <a:ext cx="3768300" cy="3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>
                <a:latin typeface="Roboto Mono"/>
                <a:ea typeface="Roboto Mono"/>
                <a:cs typeface="Roboto Mono"/>
                <a:sym typeface="Roboto Mono"/>
              </a:rPr>
              <a:t>https://rb.gy/0cexq4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7" name="Google Shape;37;p10"/>
          <p:cNvSpPr txBox="1"/>
          <p:nvPr/>
        </p:nvSpPr>
        <p:spPr>
          <a:xfrm>
            <a:off x="8013425" y="1858175"/>
            <a:ext cx="7488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DE1E93C7-9290-4A2F-AB17-DC3D61044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0109" y="1495725"/>
            <a:ext cx="1552116" cy="191135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/>
        </p:nvSpPr>
        <p:spPr>
          <a:xfrm>
            <a:off x="1350000" y="2469175"/>
            <a:ext cx="63546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" name="Google Shape;45;p11"/>
          <p:cNvSpPr txBox="1"/>
          <p:nvPr/>
        </p:nvSpPr>
        <p:spPr>
          <a:xfrm>
            <a:off x="1035206" y="587910"/>
            <a:ext cx="64800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Cisco Packet Tracert</a:t>
            </a:r>
            <a:r>
              <a:rPr lang="en-US" b="1" i="1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	</a:t>
            </a:r>
            <a:r>
              <a:rPr lang="en-US" dirty="0" err="1"/>
              <a:t>Merupakan</a:t>
            </a:r>
            <a:r>
              <a:rPr lang="en-US" dirty="0"/>
              <a:t> salah </a:t>
            </a:r>
            <a:r>
              <a:rPr lang="en-US" dirty="0" err="1"/>
              <a:t>satu</a:t>
            </a:r>
            <a:r>
              <a:rPr lang="en-US" dirty="0"/>
              <a:t> Tools Networking yang </a:t>
            </a:r>
            <a:r>
              <a:rPr lang="en-US" dirty="0" err="1"/>
              <a:t>berguna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Network Administrator agar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mock-up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scale.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Apps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dikembangkan</a:t>
            </a:r>
            <a:r>
              <a:rPr lang="en-US" dirty="0"/>
              <a:t> oleh Cisco academy.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komunitas</a:t>
            </a:r>
            <a:r>
              <a:rPr lang="en-US" dirty="0"/>
              <a:t> </a:t>
            </a:r>
            <a:r>
              <a:rPr lang="en-US" dirty="0" err="1"/>
              <a:t>khusus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mempelajari</a:t>
            </a:r>
            <a:r>
              <a:rPr lang="en-US" dirty="0"/>
              <a:t> </a:t>
            </a:r>
            <a:r>
              <a:rPr lang="en-US" dirty="0" err="1"/>
              <a:t>sisi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lengkap</a:t>
            </a:r>
            <a:r>
              <a:rPr lang="en-US" dirty="0"/>
              <a:t>. Tutorial </a:t>
            </a:r>
            <a:r>
              <a:rPr lang="en-US" dirty="0" err="1"/>
              <a:t>dari</a:t>
            </a:r>
            <a:r>
              <a:rPr lang="en-US" dirty="0"/>
              <a:t> Cisco academy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lengkap</a:t>
            </a:r>
            <a:r>
              <a:rPr lang="en-US" dirty="0"/>
              <a:t> dan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dipahami</a:t>
            </a:r>
            <a:r>
              <a:rPr lang="en-US" dirty="0"/>
              <a:t>. </a:t>
            </a:r>
            <a:r>
              <a:rPr lang="en-US" dirty="0" err="1"/>
              <a:t>Namun</a:t>
            </a:r>
            <a:r>
              <a:rPr lang="en-US" dirty="0"/>
              <a:t> </a:t>
            </a:r>
            <a:r>
              <a:rPr lang="en-US" dirty="0" err="1"/>
              <a:t>demikian</a:t>
            </a:r>
            <a:r>
              <a:rPr lang="en-US" dirty="0"/>
              <a:t>,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materi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dibahas</a:t>
            </a:r>
            <a:r>
              <a:rPr lang="en-US" dirty="0"/>
              <a:t> pada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berbayar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4BF88CD-40D9-4B01-8097-5C2DC448E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7347" y="2469175"/>
            <a:ext cx="4089306" cy="230023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/>
        </p:nvSpPr>
        <p:spPr>
          <a:xfrm>
            <a:off x="2582375" y="2009300"/>
            <a:ext cx="44715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3400" b="1" dirty="0"/>
              <a:t>PRE-</a:t>
            </a:r>
            <a:r>
              <a:rPr lang="en-US" sz="3400" b="1" dirty="0"/>
              <a:t>BUILD</a:t>
            </a:r>
            <a:endParaRPr sz="34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3400" b="1" dirty="0"/>
              <a:t>(</a:t>
            </a:r>
            <a:r>
              <a:rPr lang="en-US" sz="3400" b="1" dirty="0"/>
              <a:t>TEORI</a:t>
            </a:r>
            <a:r>
              <a:rPr lang="id" sz="3400" b="1" dirty="0"/>
              <a:t>)</a:t>
            </a:r>
            <a:endParaRPr sz="34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/>
        </p:nvSpPr>
        <p:spPr>
          <a:xfrm>
            <a:off x="1577725" y="636750"/>
            <a:ext cx="61551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TOPOLOGY</a:t>
            </a:r>
            <a:br>
              <a:rPr lang="en-US" dirty="0"/>
            </a:b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Sebelum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mencoba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i="1" dirty="0"/>
              <a:t>Mock-up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. </a:t>
            </a:r>
            <a:r>
              <a:rPr lang="en-US" dirty="0" err="1"/>
              <a:t>Alangkah</a:t>
            </a:r>
            <a:r>
              <a:rPr lang="en-US" dirty="0"/>
              <a:t> </a:t>
            </a:r>
            <a:r>
              <a:rPr lang="en-US" dirty="0" err="1"/>
              <a:t>baiknya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paham</a:t>
            </a:r>
            <a:r>
              <a:rPr lang="en-US" dirty="0"/>
              <a:t> </a:t>
            </a:r>
            <a:r>
              <a:rPr lang="en-US" dirty="0" err="1"/>
              <a:t>betul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</a:t>
            </a:r>
            <a:r>
              <a:rPr lang="en-US" dirty="0" err="1"/>
              <a:t>topologi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.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</a:t>
            </a:r>
            <a:r>
              <a:rPr lang="en-US" dirty="0" err="1"/>
              <a:t>dikarenakan</a:t>
            </a:r>
            <a:r>
              <a:rPr lang="en-US" dirty="0"/>
              <a:t> design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tak</a:t>
            </a:r>
            <a:r>
              <a:rPr lang="en-US" dirty="0"/>
              <a:t>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. </a:t>
            </a:r>
            <a:r>
              <a:rPr lang="en-US" dirty="0" err="1"/>
              <a:t>Bahkan</a:t>
            </a:r>
            <a:r>
              <a:rPr lang="en-US" dirty="0"/>
              <a:t> oleh </a:t>
            </a:r>
            <a:r>
              <a:rPr lang="en-US" dirty="0" err="1"/>
              <a:t>seorang</a:t>
            </a:r>
            <a:r>
              <a:rPr lang="en-US" dirty="0"/>
              <a:t> </a:t>
            </a:r>
            <a:r>
              <a:rPr lang="en-US" dirty="0" err="1"/>
              <a:t>awam</a:t>
            </a:r>
            <a:r>
              <a:rPr lang="en-US" dirty="0"/>
              <a:t> </a:t>
            </a:r>
            <a:r>
              <a:rPr lang="en-US" dirty="0" err="1"/>
              <a:t>sekalipun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Setelah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paham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 </a:t>
            </a:r>
            <a:r>
              <a:rPr lang="en-US" dirty="0" err="1"/>
              <a:t>topologi</a:t>
            </a:r>
            <a:r>
              <a:rPr lang="en-US" dirty="0"/>
              <a:t>, Langkah </a:t>
            </a:r>
            <a:r>
              <a:rPr lang="en-US" dirty="0" err="1"/>
              <a:t>berikutnya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juga </a:t>
            </a:r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mempelajari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 </a:t>
            </a:r>
            <a:r>
              <a:rPr lang="en-US" dirty="0" err="1"/>
              <a:t>mesin-mesin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pada </a:t>
            </a:r>
            <a:r>
              <a:rPr lang="en-US" dirty="0" err="1"/>
              <a:t>jaringan</a:t>
            </a:r>
            <a:r>
              <a:rPr lang="en-US" dirty="0"/>
              <a:t>.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cukup</a:t>
            </a:r>
            <a:r>
              <a:rPr lang="en-US" dirty="0"/>
              <a:t> </a:t>
            </a:r>
            <a:r>
              <a:rPr lang="en-US" dirty="0" err="1"/>
              <a:t>menarik</a:t>
            </a:r>
            <a:r>
              <a:rPr lang="en-US" dirty="0"/>
              <a:t>. Karena,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mempelajari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tsb</a:t>
            </a:r>
            <a:r>
              <a:rPr lang="en-US" dirty="0"/>
              <a:t>, </a:t>
            </a:r>
            <a:r>
              <a:rPr lang="en-US" dirty="0" err="1"/>
              <a:t>kemungkinan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tak</a:t>
            </a:r>
            <a:r>
              <a:rPr lang="en-US" dirty="0"/>
              <a:t> tau </a:t>
            </a:r>
            <a:r>
              <a:rPr lang="en-US" dirty="0" err="1"/>
              <a:t>kegunaan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pengambilan</a:t>
            </a:r>
            <a:r>
              <a:rPr lang="en-US" dirty="0"/>
              <a:t> </a:t>
            </a:r>
            <a:r>
              <a:rPr lang="en-US" dirty="0" err="1"/>
              <a:t>keputusan</a:t>
            </a:r>
            <a:r>
              <a:rPr lang="en-US" dirty="0"/>
              <a:t> yang </a:t>
            </a:r>
            <a:r>
              <a:rPr lang="en-US" dirty="0" err="1"/>
              <a:t>efisien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membangun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jaringan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maupun</a:t>
            </a:r>
            <a:r>
              <a:rPr lang="en-US" dirty="0"/>
              <a:t> </a:t>
            </a:r>
            <a:r>
              <a:rPr lang="en-US" dirty="0" err="1"/>
              <a:t>luar</a:t>
            </a:r>
            <a:r>
              <a:rPr lang="en-US" dirty="0"/>
              <a:t> Gedung.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1775825" y="672125"/>
            <a:ext cx="32190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" name="Google Shape;61;p14"/>
          <p:cNvSpPr txBox="1"/>
          <p:nvPr/>
        </p:nvSpPr>
        <p:spPr>
          <a:xfrm>
            <a:off x="4994825" y="672125"/>
            <a:ext cx="40752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dk1"/>
                </a:solidFill>
              </a:rPr>
              <a:t>Di </a:t>
            </a:r>
            <a:r>
              <a:rPr lang="en-US" sz="1100" dirty="0" err="1">
                <a:solidFill>
                  <a:schemeClr val="dk1"/>
                </a:solidFill>
              </a:rPr>
              <a:t>Samping</a:t>
            </a:r>
            <a:r>
              <a:rPr lang="en-US" sz="1100" dirty="0">
                <a:solidFill>
                  <a:schemeClr val="dk1"/>
                </a:solidFill>
              </a:rPr>
              <a:t>, </a:t>
            </a:r>
            <a:r>
              <a:rPr lang="en-US" sz="1100" dirty="0" err="1">
                <a:solidFill>
                  <a:schemeClr val="dk1"/>
                </a:solidFill>
              </a:rPr>
              <a:t>Merupakan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contoh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kecil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dari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perangkat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Jaringan</a:t>
            </a:r>
            <a:r>
              <a:rPr lang="en-US" sz="1100" dirty="0">
                <a:solidFill>
                  <a:schemeClr val="dk1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solidFill>
                  <a:schemeClr val="dk1"/>
                </a:solidFill>
              </a:rPr>
              <a:t>Dengan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kita</a:t>
            </a:r>
            <a:r>
              <a:rPr lang="en-US" sz="1100" dirty="0">
                <a:solidFill>
                  <a:schemeClr val="dk1"/>
                </a:solidFill>
              </a:rPr>
              <a:t> tau </a:t>
            </a:r>
            <a:r>
              <a:rPr lang="en-US" sz="1100" dirty="0" err="1">
                <a:solidFill>
                  <a:schemeClr val="dk1"/>
                </a:solidFill>
              </a:rPr>
              <a:t>topologi</a:t>
            </a:r>
            <a:r>
              <a:rPr lang="en-US" sz="1100" dirty="0">
                <a:solidFill>
                  <a:schemeClr val="dk1"/>
                </a:solidFill>
              </a:rPr>
              <a:t> dan </a:t>
            </a:r>
            <a:r>
              <a:rPr lang="en-US" sz="1100" dirty="0" err="1">
                <a:solidFill>
                  <a:schemeClr val="dk1"/>
                </a:solidFill>
              </a:rPr>
              <a:t>mengenal</a:t>
            </a:r>
            <a:r>
              <a:rPr lang="en-US" sz="1100" dirty="0">
                <a:solidFill>
                  <a:schemeClr val="dk1"/>
                </a:solidFill>
              </a:rPr>
              <a:t> perangkat2nya, </a:t>
            </a:r>
            <a:r>
              <a:rPr lang="en-US" sz="1100" dirty="0" err="1">
                <a:solidFill>
                  <a:schemeClr val="dk1"/>
                </a:solidFill>
              </a:rPr>
              <a:t>kita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bisa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dengan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mudah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membuat</a:t>
            </a:r>
            <a:r>
              <a:rPr lang="en-US" sz="1100" dirty="0">
                <a:solidFill>
                  <a:schemeClr val="dk1"/>
                </a:solidFill>
              </a:rPr>
              <a:t> dan </a:t>
            </a:r>
            <a:r>
              <a:rPr lang="en-US" sz="1100" dirty="0" err="1">
                <a:solidFill>
                  <a:schemeClr val="dk1"/>
                </a:solidFill>
              </a:rPr>
              <a:t>menentukan</a:t>
            </a:r>
            <a:r>
              <a:rPr lang="en-US" sz="1100" dirty="0">
                <a:solidFill>
                  <a:schemeClr val="dk1"/>
                </a:solidFill>
              </a:rPr>
              <a:t> type dan </a:t>
            </a:r>
            <a:r>
              <a:rPr lang="en-US" sz="1100" dirty="0" err="1">
                <a:solidFill>
                  <a:schemeClr val="dk1"/>
                </a:solidFill>
              </a:rPr>
              <a:t>topologi</a:t>
            </a:r>
            <a:r>
              <a:rPr lang="en-US" sz="1100" dirty="0">
                <a:solidFill>
                  <a:schemeClr val="dk1"/>
                </a:solidFill>
              </a:rPr>
              <a:t> mana yang </a:t>
            </a:r>
            <a:r>
              <a:rPr lang="en-US" sz="1100" dirty="0" err="1">
                <a:solidFill>
                  <a:schemeClr val="dk1"/>
                </a:solidFill>
              </a:rPr>
              <a:t>sesuai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dengan</a:t>
            </a:r>
            <a:r>
              <a:rPr lang="en-US" sz="1100" dirty="0">
                <a:solidFill>
                  <a:schemeClr val="dk1"/>
                </a:solidFill>
              </a:rPr>
              <a:t> case kalian.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solidFill>
                  <a:schemeClr val="dk1"/>
                </a:solidFill>
              </a:rPr>
              <a:t>Sesi</a:t>
            </a:r>
            <a:r>
              <a:rPr lang="en-US" sz="1100" dirty="0">
                <a:solidFill>
                  <a:schemeClr val="dk1"/>
                </a:solidFill>
              </a:rPr>
              <a:t> kali </a:t>
            </a:r>
            <a:r>
              <a:rPr lang="en-US" sz="1100" dirty="0" err="1">
                <a:solidFill>
                  <a:schemeClr val="dk1"/>
                </a:solidFill>
              </a:rPr>
              <a:t>ini</a:t>
            </a:r>
            <a:r>
              <a:rPr lang="en-US" sz="1100" dirty="0">
                <a:solidFill>
                  <a:schemeClr val="dk1"/>
                </a:solidFill>
              </a:rPr>
              <a:t>, </a:t>
            </a:r>
            <a:r>
              <a:rPr lang="en-US" sz="1100" dirty="0" err="1">
                <a:solidFill>
                  <a:schemeClr val="dk1"/>
                </a:solidFill>
              </a:rPr>
              <a:t>kita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akan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membuat</a:t>
            </a:r>
            <a:r>
              <a:rPr lang="en-US" sz="1100" dirty="0">
                <a:solidFill>
                  <a:schemeClr val="dk1"/>
                </a:solidFill>
              </a:rPr>
              <a:t> design standard yang paling basic </a:t>
            </a:r>
            <a:r>
              <a:rPr lang="en-US" sz="1100" dirty="0" err="1">
                <a:solidFill>
                  <a:schemeClr val="dk1"/>
                </a:solidFill>
              </a:rPr>
              <a:t>dalam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jaringan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dalam</a:t>
            </a:r>
            <a:r>
              <a:rPr lang="en-US" sz="1100" dirty="0">
                <a:solidFill>
                  <a:schemeClr val="dk1"/>
                </a:solidFill>
              </a:rPr>
              <a:t> 1 Gedung. Apps yang </a:t>
            </a:r>
            <a:r>
              <a:rPr lang="en-US" sz="1100" dirty="0" err="1">
                <a:solidFill>
                  <a:schemeClr val="dk1"/>
                </a:solidFill>
              </a:rPr>
              <a:t>digunakan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ialah</a:t>
            </a:r>
            <a:r>
              <a:rPr lang="en-US" sz="1100" dirty="0">
                <a:solidFill>
                  <a:schemeClr val="dk1"/>
                </a:solidFill>
              </a:rPr>
              <a:t> Cisco Packet Tracert. </a:t>
            </a:r>
            <a:r>
              <a:rPr lang="en-US" sz="1100" dirty="0" err="1">
                <a:solidFill>
                  <a:schemeClr val="dk1"/>
                </a:solidFill>
              </a:rPr>
              <a:t>Untuk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itu</a:t>
            </a:r>
            <a:r>
              <a:rPr lang="en-US" sz="1100" dirty="0">
                <a:solidFill>
                  <a:schemeClr val="dk1"/>
                </a:solidFill>
              </a:rPr>
              <a:t>, </a:t>
            </a:r>
            <a:r>
              <a:rPr lang="en-US" sz="1100" dirty="0" err="1">
                <a:solidFill>
                  <a:schemeClr val="dk1"/>
                </a:solidFill>
              </a:rPr>
              <a:t>silahkan</a:t>
            </a:r>
            <a:r>
              <a:rPr lang="en-US" sz="1100" dirty="0">
                <a:solidFill>
                  <a:schemeClr val="dk1"/>
                </a:solidFill>
              </a:rPr>
              <a:t> download </a:t>
            </a:r>
            <a:r>
              <a:rPr lang="en-US" sz="1100" dirty="0" err="1">
                <a:solidFill>
                  <a:schemeClr val="dk1"/>
                </a:solidFill>
              </a:rPr>
              <a:t>filenya</a:t>
            </a:r>
            <a:r>
              <a:rPr lang="en-US" sz="1100" dirty="0">
                <a:solidFill>
                  <a:schemeClr val="dk1"/>
                </a:solidFill>
              </a:rPr>
              <a:t> di link </a:t>
            </a:r>
            <a:r>
              <a:rPr lang="en-US" sz="1100" dirty="0" err="1">
                <a:solidFill>
                  <a:schemeClr val="dk1"/>
                </a:solidFill>
              </a:rPr>
              <a:t>dibawah</a:t>
            </a:r>
            <a:r>
              <a:rPr lang="en-US" sz="1100" dirty="0">
                <a:solidFill>
                  <a:schemeClr val="dk1"/>
                </a:solidFill>
              </a:rPr>
              <a:t> </a:t>
            </a:r>
            <a:r>
              <a:rPr lang="en-US" sz="1100" dirty="0" err="1">
                <a:solidFill>
                  <a:schemeClr val="dk1"/>
                </a:solidFill>
              </a:rPr>
              <a:t>ini</a:t>
            </a:r>
            <a:r>
              <a:rPr lang="en-US" sz="1100" dirty="0">
                <a:solidFill>
                  <a:schemeClr val="dk1"/>
                </a:solidFill>
              </a:rPr>
              <a:t>:</a:t>
            </a:r>
            <a:br>
              <a:rPr lang="en-US" sz="1100" dirty="0">
                <a:solidFill>
                  <a:schemeClr val="dk1"/>
                </a:solidFill>
              </a:rPr>
            </a:br>
            <a:r>
              <a:rPr lang="en-ID" sz="1100" dirty="0">
                <a:hlinkClick r:id="rId3"/>
              </a:rPr>
              <a:t>https://www.netacad.com/portal/resources/packet-tracer</a:t>
            </a:r>
            <a:endParaRPr lang="en-ID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sz="11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dirty="0">
                <a:solidFill>
                  <a:schemeClr val="dk1"/>
                </a:solidFill>
              </a:rPr>
              <a:t>Jika </a:t>
            </a:r>
            <a:r>
              <a:rPr lang="en-ID" sz="1100" dirty="0" err="1">
                <a:solidFill>
                  <a:schemeClr val="dk1"/>
                </a:solidFill>
              </a:rPr>
              <a:t>belum</a:t>
            </a:r>
            <a:r>
              <a:rPr lang="en-ID" sz="1100" dirty="0">
                <a:solidFill>
                  <a:schemeClr val="dk1"/>
                </a:solidFill>
              </a:rPr>
              <a:t> punya </a:t>
            </a:r>
            <a:r>
              <a:rPr lang="en-ID" sz="1100" dirty="0" err="1">
                <a:solidFill>
                  <a:schemeClr val="dk1"/>
                </a:solidFill>
              </a:rPr>
              <a:t>akun</a:t>
            </a:r>
            <a:r>
              <a:rPr lang="en-ID" sz="1100" dirty="0">
                <a:solidFill>
                  <a:schemeClr val="dk1"/>
                </a:solidFill>
              </a:rPr>
              <a:t> </a:t>
            </a:r>
            <a:r>
              <a:rPr lang="en-ID" sz="1100" dirty="0" err="1">
                <a:solidFill>
                  <a:schemeClr val="dk1"/>
                </a:solidFill>
              </a:rPr>
              <a:t>NetAcad</a:t>
            </a:r>
            <a:r>
              <a:rPr lang="en-ID" sz="1100" dirty="0">
                <a:solidFill>
                  <a:schemeClr val="dk1"/>
                </a:solidFill>
              </a:rPr>
              <a:t>, </a:t>
            </a:r>
            <a:r>
              <a:rPr lang="en-ID" sz="1100" dirty="0" err="1">
                <a:solidFill>
                  <a:schemeClr val="dk1"/>
                </a:solidFill>
              </a:rPr>
              <a:t>silahkan</a:t>
            </a:r>
            <a:r>
              <a:rPr lang="en-ID" sz="1100" dirty="0">
                <a:solidFill>
                  <a:schemeClr val="dk1"/>
                </a:solidFill>
              </a:rPr>
              <a:t> </a:t>
            </a:r>
            <a:r>
              <a:rPr lang="en-ID" sz="1100" dirty="0" err="1">
                <a:solidFill>
                  <a:schemeClr val="dk1"/>
                </a:solidFill>
              </a:rPr>
              <a:t>regist</a:t>
            </a:r>
            <a:r>
              <a:rPr lang="en-ID" sz="1100" dirty="0">
                <a:solidFill>
                  <a:schemeClr val="dk1"/>
                </a:solidFill>
              </a:rPr>
              <a:t> </a:t>
            </a:r>
            <a:r>
              <a:rPr lang="en-ID" sz="1100" dirty="0" err="1">
                <a:solidFill>
                  <a:schemeClr val="dk1"/>
                </a:solidFill>
              </a:rPr>
              <a:t>dahulu</a:t>
            </a:r>
            <a:r>
              <a:rPr lang="en-ID" sz="1100" dirty="0">
                <a:solidFill>
                  <a:schemeClr val="dk1"/>
                </a:solidFill>
              </a:rPr>
              <a:t> </a:t>
            </a:r>
            <a:r>
              <a:rPr lang="en-ID" sz="1100" dirty="0" err="1">
                <a:solidFill>
                  <a:schemeClr val="dk1"/>
                </a:solidFill>
              </a:rPr>
              <a:t>untuk</a:t>
            </a:r>
            <a:r>
              <a:rPr lang="en-ID" sz="1100" dirty="0">
                <a:solidFill>
                  <a:schemeClr val="dk1"/>
                </a:solidFill>
              </a:rPr>
              <a:t> </a:t>
            </a:r>
            <a:r>
              <a:rPr lang="en-ID" sz="1100" dirty="0" err="1">
                <a:solidFill>
                  <a:schemeClr val="dk1"/>
                </a:solidFill>
              </a:rPr>
              <a:t>bisa</a:t>
            </a:r>
            <a:r>
              <a:rPr lang="en-ID" sz="1100" dirty="0">
                <a:solidFill>
                  <a:schemeClr val="dk1"/>
                </a:solidFill>
              </a:rPr>
              <a:t> </a:t>
            </a:r>
            <a:r>
              <a:rPr lang="en-ID" sz="1100" dirty="0" err="1">
                <a:solidFill>
                  <a:schemeClr val="dk1"/>
                </a:solidFill>
              </a:rPr>
              <a:t>mendownload</a:t>
            </a:r>
            <a:r>
              <a:rPr lang="en-ID" sz="1100" dirty="0">
                <a:solidFill>
                  <a:schemeClr val="dk1"/>
                </a:solidFill>
              </a:rPr>
              <a:t> file yang </a:t>
            </a:r>
            <a:r>
              <a:rPr lang="en-ID" sz="1100" dirty="0" err="1">
                <a:solidFill>
                  <a:schemeClr val="dk1"/>
                </a:solidFill>
              </a:rPr>
              <a:t>dibutuhkan</a:t>
            </a:r>
            <a:r>
              <a:rPr lang="en-ID" sz="1100" dirty="0">
                <a:solidFill>
                  <a:schemeClr val="dk1"/>
                </a:solidFill>
              </a:rPr>
              <a:t>. </a:t>
            </a:r>
            <a:r>
              <a:rPr lang="en-ID" sz="1100" dirty="0" err="1">
                <a:solidFill>
                  <a:schemeClr val="dk1"/>
                </a:solidFill>
              </a:rPr>
              <a:t>Tenang</a:t>
            </a:r>
            <a:r>
              <a:rPr lang="en-ID" sz="1100" dirty="0">
                <a:solidFill>
                  <a:schemeClr val="dk1"/>
                </a:solidFill>
              </a:rPr>
              <a:t>, </a:t>
            </a:r>
            <a:r>
              <a:rPr lang="en-ID" sz="1100" dirty="0" err="1">
                <a:solidFill>
                  <a:schemeClr val="dk1"/>
                </a:solidFill>
              </a:rPr>
              <a:t>registrasi</a:t>
            </a:r>
            <a:r>
              <a:rPr lang="en-ID" sz="1100" dirty="0">
                <a:solidFill>
                  <a:schemeClr val="dk1"/>
                </a:solidFill>
              </a:rPr>
              <a:t> gratis dan </a:t>
            </a:r>
            <a:r>
              <a:rPr lang="en-ID" sz="1100" dirty="0" err="1">
                <a:solidFill>
                  <a:schemeClr val="dk1"/>
                </a:solidFill>
              </a:rPr>
              <a:t>tidak</a:t>
            </a:r>
            <a:r>
              <a:rPr lang="en-ID" sz="1100" dirty="0">
                <a:solidFill>
                  <a:schemeClr val="dk1"/>
                </a:solidFill>
              </a:rPr>
              <a:t> </a:t>
            </a:r>
            <a:r>
              <a:rPr lang="en-ID" sz="1100" dirty="0" err="1">
                <a:solidFill>
                  <a:schemeClr val="dk1"/>
                </a:solidFill>
              </a:rPr>
              <a:t>ada</a:t>
            </a:r>
            <a:r>
              <a:rPr lang="en-ID" sz="1100" dirty="0">
                <a:solidFill>
                  <a:schemeClr val="dk1"/>
                </a:solidFill>
              </a:rPr>
              <a:t> subscription yang </a:t>
            </a:r>
            <a:r>
              <a:rPr lang="en-ID" sz="1100" dirty="0" err="1">
                <a:solidFill>
                  <a:schemeClr val="dk1"/>
                </a:solidFill>
              </a:rPr>
              <a:t>datang</a:t>
            </a:r>
            <a:r>
              <a:rPr lang="en-ID" sz="1100" dirty="0">
                <a:solidFill>
                  <a:schemeClr val="dk1"/>
                </a:solidFill>
              </a:rPr>
              <a:t> </a:t>
            </a:r>
            <a:r>
              <a:rPr lang="en-ID" sz="1100" dirty="0" err="1">
                <a:solidFill>
                  <a:schemeClr val="dk1"/>
                </a:solidFill>
              </a:rPr>
              <a:t>ke</a:t>
            </a:r>
            <a:r>
              <a:rPr lang="en-ID" sz="1100" dirty="0">
                <a:solidFill>
                  <a:schemeClr val="dk1"/>
                </a:solidFill>
              </a:rPr>
              <a:t> email kalian.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sz="11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1100" dirty="0" err="1">
                <a:solidFill>
                  <a:schemeClr val="dk1"/>
                </a:solidFill>
              </a:rPr>
              <a:t>Sudah</a:t>
            </a:r>
            <a:r>
              <a:rPr lang="en-ID" sz="1100" dirty="0">
                <a:solidFill>
                  <a:schemeClr val="dk1"/>
                </a:solidFill>
              </a:rPr>
              <a:t> </a:t>
            </a:r>
            <a:r>
              <a:rPr lang="en-ID" sz="1100" dirty="0" err="1">
                <a:solidFill>
                  <a:schemeClr val="dk1"/>
                </a:solidFill>
              </a:rPr>
              <a:t>siap</a:t>
            </a:r>
            <a:r>
              <a:rPr lang="en-ID" sz="1100" dirty="0">
                <a:solidFill>
                  <a:schemeClr val="dk1"/>
                </a:solidFill>
              </a:rPr>
              <a:t>? Let’s Roll . . .</a:t>
            </a:r>
            <a:endParaRPr lang="en-US" sz="1100" dirty="0">
              <a:solidFill>
                <a:schemeClr val="dk1"/>
              </a:solidFill>
            </a:endParaRPr>
          </a:p>
        </p:txBody>
      </p:sp>
      <p:pic>
        <p:nvPicPr>
          <p:cNvPr id="3" name="Picture 2" descr="A picture containing clock&#10;&#10;Description automatically generated">
            <a:extLst>
              <a:ext uri="{FF2B5EF4-FFF2-40B4-BE49-F238E27FC236}">
                <a16:creationId xmlns:a16="http://schemas.microsoft.com/office/drawing/2014/main" id="{274200B4-33E9-44B6-875C-B80F3D40AD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093" y="547140"/>
            <a:ext cx="1154711" cy="923769"/>
          </a:xfrm>
          <a:prstGeom prst="rect">
            <a:avLst/>
          </a:prstGeom>
        </p:spPr>
      </p:pic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06B9AA48-DE0E-4AE0-A0C4-75D3A6CF77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0944" y="547140"/>
            <a:ext cx="1309141" cy="1309141"/>
          </a:xfrm>
          <a:prstGeom prst="rect">
            <a:avLst/>
          </a:prstGeom>
        </p:spPr>
      </p:pic>
      <p:pic>
        <p:nvPicPr>
          <p:cNvPr id="7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9DC8E0D9-C2E1-48B6-A5DB-F87FDC02A9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093" y="1511399"/>
            <a:ext cx="1776022" cy="1185924"/>
          </a:xfrm>
          <a:prstGeom prst="rect">
            <a:avLst/>
          </a:prstGeom>
        </p:spPr>
      </p:pic>
      <p:pic>
        <p:nvPicPr>
          <p:cNvPr id="9" name="Picture 8" descr="A screen shot of a computer&#10;&#10;Description automatically generated">
            <a:extLst>
              <a:ext uri="{FF2B5EF4-FFF2-40B4-BE49-F238E27FC236}">
                <a16:creationId xmlns:a16="http://schemas.microsoft.com/office/drawing/2014/main" id="{67536B99-8B42-42E6-B147-5A2B36F784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6286" y="3287220"/>
            <a:ext cx="2113966" cy="1189292"/>
          </a:xfrm>
          <a:prstGeom prst="rect">
            <a:avLst/>
          </a:prstGeom>
        </p:spPr>
      </p:pic>
      <p:pic>
        <p:nvPicPr>
          <p:cNvPr id="11" name="Picture 10" descr="A close up of a device&#10;&#10;Description automatically generated">
            <a:extLst>
              <a:ext uri="{FF2B5EF4-FFF2-40B4-BE49-F238E27FC236}">
                <a16:creationId xmlns:a16="http://schemas.microsoft.com/office/drawing/2014/main" id="{A3EBCA42-AD27-44CA-970F-5DD807C860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70944" y="2083242"/>
            <a:ext cx="1309141" cy="130914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2582375" y="2009300"/>
            <a:ext cx="44715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 b="1" dirty="0"/>
              <a:t>BUILD</a:t>
            </a:r>
            <a:endParaRPr sz="34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3400" b="1" dirty="0"/>
              <a:t>(</a:t>
            </a:r>
            <a:r>
              <a:rPr lang="en-US" sz="3400" b="1" dirty="0"/>
              <a:t>PRAKTEK</a:t>
            </a:r>
            <a:r>
              <a:rPr lang="id" sz="3400" b="1" dirty="0"/>
              <a:t>)</a:t>
            </a:r>
            <a:endParaRPr sz="34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/>
        </p:nvSpPr>
        <p:spPr>
          <a:xfrm>
            <a:off x="1350000" y="672125"/>
            <a:ext cx="64800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endParaRPr sz="900" b="1" dirty="0">
              <a:solidFill>
                <a:srgbClr val="575756"/>
              </a:solidFill>
            </a:endParaRPr>
          </a:p>
        </p:txBody>
      </p:sp>
      <p:sp>
        <p:nvSpPr>
          <p:cNvPr id="72" name="Google Shape;72;p16"/>
          <p:cNvSpPr txBox="1"/>
          <p:nvPr/>
        </p:nvSpPr>
        <p:spPr>
          <a:xfrm>
            <a:off x="1350000" y="2430000"/>
            <a:ext cx="64800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ndasi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1183</TotalTime>
  <Words>344</Words>
  <Application>Microsoft Office PowerPoint</Application>
  <PresentationFormat>On-screen Show (16:9)</PresentationFormat>
  <Paragraphs>29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Roboto</vt:lpstr>
      <vt:lpstr>Roboto Medium</vt:lpstr>
      <vt:lpstr>Roboto Mono</vt:lpstr>
      <vt:lpstr>Pondasi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Ryandhi Cahyarantaka</dc:creator>
  <cp:lastModifiedBy>Ryandhi Cahyarantaka</cp:lastModifiedBy>
  <cp:revision>24</cp:revision>
  <dcterms:modified xsi:type="dcterms:W3CDTF">2020-07-18T04:18:02Z</dcterms:modified>
</cp:coreProperties>
</file>